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83" r:id="rId3"/>
    <p:sldId id="282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6" r:id="rId16"/>
    <p:sldId id="295" r:id="rId17"/>
    <p:sldId id="297" r:id="rId18"/>
    <p:sldId id="298" r:id="rId19"/>
    <p:sldId id="299" r:id="rId20"/>
    <p:sldId id="300" r:id="rId21"/>
    <p:sldId id="301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2"/>
  </p:normalViewPr>
  <p:slideViewPr>
    <p:cSldViewPr snapToGrid="0" snapToObjects="1">
      <p:cViewPr varScale="1">
        <p:scale>
          <a:sx n="111" d="100"/>
          <a:sy n="111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6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7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1.png"/><Relationship Id="rId9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9C0B-B340-5B4C-9134-69E5F6A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is in the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4BB7-763F-6145-94BD-E5AFB0342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62940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have any questions or comments on the grading, please let me know, office hours tomorrow at 10</a:t>
            </a:r>
          </a:p>
          <a:p>
            <a:r>
              <a:rPr lang="en-US" dirty="0"/>
              <a:t>Grading scale to the right</a:t>
            </a:r>
          </a:p>
          <a:p>
            <a:r>
              <a:rPr lang="en-US" dirty="0"/>
              <a:t>Test was out of 105, graded on 100 scale</a:t>
            </a:r>
          </a:p>
          <a:p>
            <a:r>
              <a:rPr lang="en-US" dirty="0"/>
              <a:t>No curve</a:t>
            </a:r>
          </a:p>
          <a:p>
            <a:r>
              <a:rPr lang="en-US" dirty="0"/>
              <a:t>Planned next exam for early March</a:t>
            </a:r>
          </a:p>
          <a:p>
            <a:r>
              <a:rPr lang="en-US" dirty="0"/>
              <a:t>You should have received a survey this morning, please fill out</a:t>
            </a:r>
          </a:p>
          <a:p>
            <a:r>
              <a:rPr lang="en-US" dirty="0"/>
              <a:t>Exam solutions posted to the drive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C42F3-7857-9245-8A83-71E1607A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9B56D7-E1CE-B843-A239-BC5408530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832555"/>
              </p:ext>
            </p:extLst>
          </p:nvPr>
        </p:nvGraphicFramePr>
        <p:xfrm>
          <a:off x="8477250" y="1747359"/>
          <a:ext cx="2592482" cy="4608992"/>
        </p:xfrm>
        <a:graphic>
          <a:graphicData uri="http://schemas.openxmlformats.org/drawingml/2006/table">
            <a:tbl>
              <a:tblPr/>
              <a:tblGrid>
                <a:gridCol w="1296241">
                  <a:extLst>
                    <a:ext uri="{9D8B030D-6E8A-4147-A177-3AD203B41FA5}">
                      <a16:colId xmlns:a16="http://schemas.microsoft.com/office/drawing/2014/main" val="2024302596"/>
                    </a:ext>
                  </a:extLst>
                </a:gridCol>
                <a:gridCol w="1296241">
                  <a:extLst>
                    <a:ext uri="{9D8B030D-6E8A-4147-A177-3AD203B41FA5}">
                      <a16:colId xmlns:a16="http://schemas.microsoft.com/office/drawing/2014/main" val="3086566297"/>
                    </a:ext>
                  </a:extLst>
                </a:gridCol>
              </a:tblGrid>
              <a:tr h="3787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Letter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  <a:latin typeface="Roboto Bold"/>
                        </a:rPr>
                        <a:t>Percent Grade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473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98-100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69226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93-97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062012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A-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90-92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761513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87-89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84355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83-87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322835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B-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80-82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19987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77-79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65029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73-76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946451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C-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70-72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792924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D+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67-69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7943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>
                          <a:effectLst/>
                        </a:rPr>
                        <a:t>D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63-66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95788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D-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60-62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693860"/>
                  </a:ext>
                </a:extLst>
              </a:tr>
              <a:tr h="28310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F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dirty="0">
                          <a:effectLst/>
                        </a:rPr>
                        <a:t>Below 60</a:t>
                      </a:r>
                    </a:p>
                  </a:txBody>
                  <a:tcPr marL="49574" marR="49574" marT="68164" marB="74361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4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09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6F5B-0D07-834F-9920-C5316722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659FC-66D5-5240-8AE0-B855A3A6A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701023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Strain is a geometrical measure of deformation representing the relative displacement between particles in a material body</a:t>
            </a:r>
          </a:p>
          <a:p>
            <a:r>
              <a:rPr lang="en-US" dirty="0"/>
              <a:t>The strain in a tensile test is the deformation divided by a representative length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Strain is a second order tensor, like the stress and is computed using gradients</a:t>
            </a:r>
          </a:p>
          <a:p>
            <a:pPr lvl="1"/>
            <a:r>
              <a:rPr lang="en-US" dirty="0"/>
              <a:t>Let </a:t>
            </a:r>
            <a:r>
              <a:rPr lang="en-US" b="1" dirty="0"/>
              <a:t>u</a:t>
            </a:r>
            <a:r>
              <a:rPr lang="en-US" dirty="0"/>
              <a:t> be a vector of the displacements</a:t>
            </a:r>
          </a:p>
          <a:p>
            <a:pPr lvl="1"/>
            <a:r>
              <a:rPr lang="en-US" dirty="0"/>
              <a:t>The small strain tensor is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common strain states are the same as the stress (uniaxial tension, etc.)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20A40-2BF9-AE40-AD74-BE7242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27585-D612-DE41-8A91-B7AD5565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797" y="2409570"/>
            <a:ext cx="3606203" cy="2804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C1838-F562-F744-83B9-0737AB7A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743" y="3047647"/>
            <a:ext cx="1404257" cy="402619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699E4CF2-6A7B-614A-85C3-8D77BFC97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43" y="4642165"/>
            <a:ext cx="1866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378-30A7-C64C-8760-9EFDE614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produces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F7EC-A325-FB45-80CE-598028D6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deformation (strain) results in stress within a material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For small strains, the stress is elastic and is a linear function of the strain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For larger deformation, some of the strain is elastic and increases the stress. The rest is plastic and does NOT contribute to the stress.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elastic energy density in a material is a scalar quantity equal to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16D45-FBF6-574A-9994-D36BA6E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553D7F10-8517-B94E-B21F-717D83555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6" y="2794274"/>
            <a:ext cx="1016000" cy="2667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0FB8979B-43D6-7F42-B113-21EAB370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36" y="3764256"/>
            <a:ext cx="876300" cy="2413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FC27718-93E4-C64D-A476-8DFA7EFC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36" y="4979637"/>
            <a:ext cx="1168400" cy="52070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BF7686F0-9FC8-B34D-B1C7-9C05A9400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44" y="5966482"/>
            <a:ext cx="1320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9F715-F0C2-384A-ADFC-95B40BE6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626" y="2861128"/>
            <a:ext cx="4933754" cy="22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EFC-0235-D941-A5D1-C23D82DA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actual materials, the stress and the strain change throughout the material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B3679-BE2A-3947-9230-0F8166D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360A7-FB78-BC4D-B4A5-7A70B528C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44" y="4142538"/>
            <a:ext cx="3806487" cy="23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053E5-425C-0445-8AE3-DBBCDFDDF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7154" r="4213" b="8072"/>
          <a:stretch/>
        </p:blipFill>
        <p:spPr>
          <a:xfrm>
            <a:off x="1817225" y="2177617"/>
            <a:ext cx="4009067" cy="1748427"/>
          </a:xfrm>
          <a:prstGeom prst="rect">
            <a:avLst/>
          </a:prstGeom>
        </p:spPr>
      </p:pic>
      <p:pic>
        <p:nvPicPr>
          <p:cNvPr id="7" name="Picture 6" descr="stress_yy.png">
            <a:extLst>
              <a:ext uri="{FF2B5EF4-FFF2-40B4-BE49-F238E27FC236}">
                <a16:creationId xmlns:a16="http://schemas.microsoft.com/office/drawing/2014/main" id="{281F5A36-1E03-7F4D-8B47-464ADE85B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20" y="1996651"/>
            <a:ext cx="2938857" cy="2599415"/>
          </a:xfrm>
          <a:prstGeom prst="rect">
            <a:avLst/>
          </a:prstGeom>
        </p:spPr>
      </p:pic>
      <p:pic>
        <p:nvPicPr>
          <p:cNvPr id="8" name="Picture 7" descr="grgr_stress22_final2.png">
            <a:extLst>
              <a:ext uri="{FF2B5EF4-FFF2-40B4-BE49-F238E27FC236}">
                <a16:creationId xmlns:a16="http://schemas.microsoft.com/office/drawing/2014/main" id="{B96B4273-F777-584B-BCB8-F334DFE4DE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399" y="4596066"/>
            <a:ext cx="2746478" cy="17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2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DC14-5717-2B45-BADD-D0D9A578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Tensile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0F26-C143-B54C-8E6C-83D9B016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The most common means of determining mechanical properties is a uniaxial tension test</a:t>
            </a:r>
          </a:p>
          <a:p>
            <a:r>
              <a:rPr lang="en-US" dirty="0"/>
              <a:t>Apply a uniaxial load until failure</a:t>
            </a:r>
          </a:p>
          <a:p>
            <a:r>
              <a:rPr lang="en-US" dirty="0"/>
              <a:t>Properties that are directly measured via a tensile test include ultimate tensile strength, maximum elongation, etc., which can be utilized to determine Young’s modulus, Poisson’s ratio, etc.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7D44-D2C4-034E-8BC1-731BAB89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78A11-7821-FF49-BA3A-77E176E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872" y="4543373"/>
            <a:ext cx="4524830" cy="2024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74DCD6-41B6-5E4F-8EF7-A7BA5338CD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007" b="18357"/>
          <a:stretch/>
        </p:blipFill>
        <p:spPr>
          <a:xfrm>
            <a:off x="8618287" y="527819"/>
            <a:ext cx="2377662" cy="3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AEEA-5473-2F41-8152-FAC16A85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Stress/strain from a tensile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2A2-B6D5-A442-BF84-B8AADBEE8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60326" cy="3965670"/>
          </a:xfrm>
        </p:spPr>
        <p:txBody>
          <a:bodyPr/>
          <a:lstStyle/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= </a:t>
            </a:r>
            <a:r>
              <a:rPr lang="en-US" dirty="0">
                <a:cs typeface="Times New Roman"/>
              </a:rPr>
              <a:t>Initial cross section area</a:t>
            </a:r>
            <a:endParaRPr lang="en-US" i="1" baseline="-25000" dirty="0">
              <a:cs typeface="Times New Roman"/>
            </a:endParaRPr>
          </a:p>
          <a:p>
            <a:pPr marL="454025" indent="-454025"/>
            <a:r>
              <a:rPr lang="en-US" i="1" dirty="0">
                <a:latin typeface="Times New Roman"/>
                <a:cs typeface="Times New Roman"/>
              </a:rPr>
              <a:t>A = </a:t>
            </a:r>
            <a:r>
              <a:rPr lang="en-US" dirty="0">
                <a:cs typeface="Times New Roman"/>
              </a:rPr>
              <a:t>deformed cross section area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8BB4B-66D6-044E-94BE-E536F5F62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82415-8197-AB46-8528-E254C56E5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076"/>
          <a:stretch/>
        </p:blipFill>
        <p:spPr>
          <a:xfrm>
            <a:off x="7857004" y="1968501"/>
            <a:ext cx="3393588" cy="341079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97DBEE-D9AA-FD49-B1D6-1DE036497344}"/>
              </a:ext>
            </a:extLst>
          </p:cNvPr>
          <p:cNvGrpSpPr/>
          <p:nvPr/>
        </p:nvGrpSpPr>
        <p:grpSpPr>
          <a:xfrm>
            <a:off x="1345443" y="3244334"/>
            <a:ext cx="4582441" cy="1025275"/>
            <a:chOff x="1345443" y="3244334"/>
            <a:chExt cx="4582441" cy="10252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2583C-5515-194E-B428-F0E1132CB7C4}"/>
                </a:ext>
              </a:extLst>
            </p:cNvPr>
            <p:cNvSpPr/>
            <p:nvPr/>
          </p:nvSpPr>
          <p:spPr>
            <a:xfrm>
              <a:off x="3110959" y="3244334"/>
              <a:ext cx="28169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Engineering	       True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8D5FD25-1F46-9245-8F5B-1F47167D1672}"/>
                </a:ext>
              </a:extLst>
            </p:cNvPr>
            <p:cNvSpPr/>
            <p:nvPr/>
          </p:nvSpPr>
          <p:spPr>
            <a:xfrm>
              <a:off x="1345443" y="3743232"/>
              <a:ext cx="9195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stress </a:t>
              </a:r>
              <a:r>
                <a:rPr lang="en-US" dirty="0">
                  <a:latin typeface="Symbol" charset="0"/>
                </a:rPr>
                <a:t>s</a:t>
              </a:r>
            </a:p>
          </p:txBody>
        </p:sp>
        <p:graphicFrame>
          <p:nvGraphicFramePr>
            <p:cNvPr id="9" name="Object 10">
              <a:extLst>
                <a:ext uri="{FF2B5EF4-FFF2-40B4-BE49-F238E27FC236}">
                  <a16:creationId xmlns:a16="http://schemas.microsoft.com/office/drawing/2014/main" id="{FF5D1AAF-7C01-9647-86C9-123B6B8F14B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7090620"/>
                </p:ext>
              </p:extLst>
            </p:nvPr>
          </p:nvGraphicFramePr>
          <p:xfrm>
            <a:off x="3404054" y="3755540"/>
            <a:ext cx="271318" cy="514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4" imgW="203112" imgH="393529" progId="Equation.3">
                    <p:embed/>
                  </p:oleObj>
                </mc:Choice>
                <mc:Fallback>
                  <p:oleObj name="Equation" r:id="rId4" imgW="203112" imgH="393529" progId="Equation.3">
                    <p:embed/>
                    <p:pic>
                      <p:nvPicPr>
                        <p:cNvPr id="2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4054" y="3755540"/>
                          <a:ext cx="271318" cy="5140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1">
              <a:extLst>
                <a:ext uri="{FF2B5EF4-FFF2-40B4-BE49-F238E27FC236}">
                  <a16:creationId xmlns:a16="http://schemas.microsoft.com/office/drawing/2014/main" id="{135C09F2-4614-9B4A-A2EB-3E0202CE9D4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8098779"/>
                </p:ext>
              </p:extLst>
            </p:nvPr>
          </p:nvGraphicFramePr>
          <p:xfrm>
            <a:off x="5546869" y="3800363"/>
            <a:ext cx="209261" cy="469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6" imgW="152268" imgH="355292" progId="Equation.3">
                    <p:embed/>
                  </p:oleObj>
                </mc:Choice>
                <mc:Fallback>
                  <p:oleObj name="Equation" r:id="rId6" imgW="152268" imgH="355292" progId="Equation.3">
                    <p:embed/>
                    <p:pic>
                      <p:nvPicPr>
                        <p:cNvPr id="2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6869" y="3800363"/>
                          <a:ext cx="209261" cy="4692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9AF0FB-B0B9-484A-9093-43A9F0C75D25}"/>
              </a:ext>
            </a:extLst>
          </p:cNvPr>
          <p:cNvGrpSpPr/>
          <p:nvPr/>
        </p:nvGrpSpPr>
        <p:grpSpPr>
          <a:xfrm>
            <a:off x="1393909" y="4343848"/>
            <a:ext cx="4888982" cy="669553"/>
            <a:chOff x="1393909" y="4343848"/>
            <a:chExt cx="4888982" cy="6695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E3159C-4928-1946-BDBA-2DE20E733DF6}"/>
                </a:ext>
              </a:extLst>
            </p:cNvPr>
            <p:cNvSpPr/>
            <p:nvPr/>
          </p:nvSpPr>
          <p:spPr>
            <a:xfrm>
              <a:off x="1393909" y="4517771"/>
              <a:ext cx="8710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strain </a:t>
              </a:r>
              <a:r>
                <a:rPr lang="en-US" dirty="0">
                  <a:latin typeface="Symbol" charset="0"/>
                </a:rPr>
                <a:t>e</a:t>
              </a:r>
              <a:endParaRPr lang="en-US" dirty="0"/>
            </a:p>
          </p:txBody>
        </p:sp>
        <p:graphicFrame>
          <p:nvGraphicFramePr>
            <p:cNvPr id="13" name="Object 13">
              <a:extLst>
                <a:ext uri="{FF2B5EF4-FFF2-40B4-BE49-F238E27FC236}">
                  <a16:creationId xmlns:a16="http://schemas.microsoft.com/office/drawing/2014/main" id="{7944205D-09F8-D34A-92A2-9DA61106373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0925240"/>
                </p:ext>
              </p:extLst>
            </p:nvPr>
          </p:nvGraphicFramePr>
          <p:xfrm>
            <a:off x="3295815" y="4511938"/>
            <a:ext cx="441614" cy="50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8" imgW="330057" imgH="393529" progId="Equation.3">
                    <p:embed/>
                  </p:oleObj>
                </mc:Choice>
                <mc:Fallback>
                  <p:oleObj name="Equation" r:id="rId8" imgW="330057" imgH="393529" progId="Equation.3">
                    <p:embed/>
                    <p:pic>
                      <p:nvPicPr>
                        <p:cNvPr id="23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5815" y="4511938"/>
                          <a:ext cx="441614" cy="5014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5">
              <a:extLst>
                <a:ext uri="{FF2B5EF4-FFF2-40B4-BE49-F238E27FC236}">
                  <a16:creationId xmlns:a16="http://schemas.microsoft.com/office/drawing/2014/main" id="{275FFA4B-C740-0B4D-9052-486C3BA36F8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2482669"/>
                </p:ext>
              </p:extLst>
            </p:nvPr>
          </p:nvGraphicFramePr>
          <p:xfrm>
            <a:off x="5116800" y="4343848"/>
            <a:ext cx="1166091" cy="661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" name="Equation" r:id="rId10" imgW="850531" imgH="495085" progId="Equation.3">
                    <p:embed/>
                  </p:oleObj>
                </mc:Choice>
                <mc:Fallback>
                  <p:oleObj name="Equation" r:id="rId10" imgW="850531" imgH="495085" progId="Equation.3">
                    <p:embed/>
                    <p:pic>
                      <p:nvPicPr>
                        <p:cNvPr id="2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6800" y="4343848"/>
                          <a:ext cx="1166091" cy="6611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9912F7-B8F0-1044-BFE8-D116C19E77CA}"/>
              </a:ext>
            </a:extLst>
          </p:cNvPr>
          <p:cNvCxnSpPr/>
          <p:nvPr/>
        </p:nvCxnSpPr>
        <p:spPr>
          <a:xfrm>
            <a:off x="9062977" y="5578997"/>
            <a:ext cx="1458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288B5-D6B6-6443-9D36-7E1A18A96657}"/>
              </a:ext>
            </a:extLst>
          </p:cNvPr>
          <p:cNvCxnSpPr>
            <a:cxnSpLocks/>
          </p:cNvCxnSpPr>
          <p:nvPr/>
        </p:nvCxnSpPr>
        <p:spPr>
          <a:xfrm>
            <a:off x="9307974" y="5881868"/>
            <a:ext cx="9587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A2FA25-283D-5C44-965A-B1A2BCCB231F}"/>
              </a:ext>
            </a:extLst>
          </p:cNvPr>
          <p:cNvSpPr/>
          <p:nvPr/>
        </p:nvSpPr>
        <p:spPr>
          <a:xfrm>
            <a:off x="8507409" y="538165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DA8414-3107-BD4B-9761-1FBBCD467ED7}"/>
              </a:ext>
            </a:extLst>
          </p:cNvPr>
          <p:cNvSpPr/>
          <p:nvPr/>
        </p:nvSpPr>
        <p:spPr>
          <a:xfrm>
            <a:off x="10252581" y="5756833"/>
            <a:ext cx="379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3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81DA-F83B-194A-B62E-E5E2831F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vs strain curves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C6A0F-65F9-FA4D-8586-26CED15F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88C69-F24A-7C46-8FC3-CA6EE520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968501"/>
            <a:ext cx="5397500" cy="405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E6AF9-2285-D64E-A0E5-84F4410E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019" y="2395357"/>
            <a:ext cx="3403679" cy="28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E9FF-130F-B44E-B29B-6E677888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E01D-93AC-BC4B-8A12-D12D28FAE1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2160495"/>
                <a:ext cx="7168587" cy="3965670"/>
              </a:xfrm>
            </p:spPr>
            <p:txBody>
              <a:bodyPr/>
              <a:lstStyle/>
              <a:p>
                <a:r>
                  <a:rPr lang="en-US" dirty="0"/>
                  <a:t>In the elastic portion of the stress-strain curve, the stress varies linearly with strain</a:t>
                </a:r>
              </a:p>
              <a:p>
                <a:r>
                  <a:rPr lang="en-US" dirty="0"/>
                  <a:t>The slope of the line is Young’s Modulus, E: </a:t>
                </a:r>
              </a:p>
              <a:p>
                <a:r>
                  <a:rPr lang="en-US" dirty="0"/>
                  <a:t>Young’s modulus is an elastic constant</a:t>
                </a:r>
              </a:p>
              <a:p>
                <a:r>
                  <a:rPr lang="en-US" dirty="0"/>
                  <a:t>Another elastic constant is Poisson’s ratio, </a:t>
                </a:r>
                <a:r>
                  <a:rPr lang="en-US" i="1" dirty="0" err="1">
                    <a:latin typeface="Times New Roman"/>
                    <a:cs typeface="Times New Roman"/>
                  </a:rPr>
                  <a:t>ν</a:t>
                </a:r>
                <a:endParaRPr lang="en-US" i="1" dirty="0">
                  <a:latin typeface="Times New Roman"/>
                  <a:cs typeface="Times New Roman"/>
                </a:endParaRPr>
              </a:p>
              <a:p>
                <a:r>
                  <a:rPr lang="en-US" dirty="0">
                    <a:cs typeface="Times New Roman"/>
                  </a:rPr>
                  <a:t>Poisson’s ratio is the ratio of the shrinkage in cross section due to the extension in the pulling direction</a:t>
                </a:r>
              </a:p>
              <a:p>
                <a:endParaRPr lang="en-US" dirty="0">
                  <a:cs typeface="Times New Roman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2(1+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F4E01D-93AC-BC4B-8A12-D12D28FAE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2160495"/>
                <a:ext cx="7168587" cy="3965670"/>
              </a:xfrm>
              <a:blipFill>
                <a:blip r:embed="rId3"/>
                <a:stretch>
                  <a:fillRect l="-1241" t="-958" b="-1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BAB8-6117-0745-A5D2-B27489C4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76AD0-0815-814A-BFD9-D7C54845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1468793"/>
            <a:ext cx="2826369" cy="2771283"/>
          </a:xfrm>
          <a:prstGeom prst="rect">
            <a:avLst/>
          </a:prstGeom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A9E64C00-F503-E144-B573-19ADE47B4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122730"/>
              </p:ext>
            </p:extLst>
          </p:nvPr>
        </p:nvGraphicFramePr>
        <p:xfrm>
          <a:off x="7059150" y="3037637"/>
          <a:ext cx="10985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482391" imgH="165028" progId="Equation.3">
                  <p:embed/>
                </p:oleObj>
              </mc:Choice>
              <mc:Fallback>
                <p:oleObj name="Equation" r:id="rId5" imgW="482391" imgH="165028" progId="Equation.3">
                  <p:embed/>
                  <p:pic>
                    <p:nvPicPr>
                      <p:cNvPr id="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150" y="3037637"/>
                        <a:ext cx="1098550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6D67A4-FEF3-A84E-A551-670E8EC42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8451" y="5264715"/>
            <a:ext cx="2734128" cy="488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BC4089-FF31-2B45-8B65-A0C798509D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264715"/>
            <a:ext cx="812801" cy="43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91634-E5D6-F143-B80F-89C11B62A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600" y="4247295"/>
            <a:ext cx="2491881" cy="24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26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874E-AA64-1C4F-84CD-FAAB5D110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stress/strain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0ED4F-B4F1-ED49-87FC-681063BA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84739" cy="3965670"/>
          </a:xfrm>
        </p:spPr>
        <p:txBody>
          <a:bodyPr/>
          <a:lstStyle/>
          <a:p>
            <a:r>
              <a:rPr lang="en-US" dirty="0">
                <a:cs typeface="Times New Roman"/>
              </a:rPr>
              <a:t>The shear modulus, </a:t>
            </a:r>
            <a:r>
              <a:rPr lang="en-US" i="1" dirty="0">
                <a:latin typeface="Times New Roman"/>
                <a:cs typeface="Times New Roman"/>
              </a:rPr>
              <a:t>G</a:t>
            </a:r>
            <a:r>
              <a:rPr lang="en-US" dirty="0">
                <a:cs typeface="Times New Roman"/>
              </a:rPr>
              <a:t>, defines the stress to strain ratio in shear</a:t>
            </a:r>
          </a:p>
          <a:p>
            <a:endParaRPr lang="en-US" dirty="0">
              <a:cs typeface="Times New Roman"/>
            </a:endParaRPr>
          </a:p>
          <a:p>
            <a:r>
              <a:rPr lang="en-US" dirty="0">
                <a:cs typeface="Times New Roman"/>
              </a:rPr>
              <a:t>For isotropic materials, </a:t>
            </a:r>
            <a:r>
              <a:rPr lang="en-US" dirty="0">
                <a:latin typeface="Times New Roman"/>
                <a:cs typeface="Times New Roman"/>
              </a:rPr>
              <a:t>G = E / ( 2 (1 + </a:t>
            </a:r>
            <a:r>
              <a:rPr lang="en-US" i="1" dirty="0" err="1">
                <a:latin typeface="Times New Roman"/>
                <a:cs typeface="Times New Roman"/>
              </a:rPr>
              <a:t>ν</a:t>
            </a:r>
            <a:r>
              <a:rPr lang="en-US" dirty="0">
                <a:latin typeface="Times New Roman"/>
                <a:cs typeface="Times New Roman"/>
              </a:rPr>
              <a:t>))</a:t>
            </a:r>
          </a:p>
          <a:p>
            <a:r>
              <a:rPr lang="en-US" dirty="0"/>
              <a:t>In matrix form, Hooke's law for isotropic materials can be written as</a:t>
            </a:r>
            <a:endParaRPr lang="en-US" dirty="0"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A123A-6C04-FE42-BBAF-8AC8C8D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40803-0156-034E-8174-366340E8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75" y="1968501"/>
            <a:ext cx="3873346" cy="3797854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A137DDA-E5F3-D042-88D1-6905B9C67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24" y="3133869"/>
            <a:ext cx="1066800" cy="20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E53A0-E3E1-4949-A2DB-1A7A78669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80" y="4725062"/>
            <a:ext cx="5707372" cy="1426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36F4A-4573-0A4E-AA12-CC43B54A8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417" y="6229351"/>
            <a:ext cx="1473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65A4-701B-6D45-A25E-81C22166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and Anisotropic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C832-CC9E-3A41-B366-EEDEC8B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6764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Isotropic materials deform the same way no matter in what direction you deform them.</a:t>
            </a:r>
          </a:p>
          <a:p>
            <a:pPr lvl="1"/>
            <a:r>
              <a:rPr lang="en-US" dirty="0"/>
              <a:t>They have 2 unique elastic constants, C</a:t>
            </a:r>
            <a:r>
              <a:rPr lang="en-US" baseline="-25000" dirty="0"/>
              <a:t>11</a:t>
            </a:r>
            <a:r>
              <a:rPr lang="en-US" dirty="0"/>
              <a:t> and C</a:t>
            </a:r>
            <a:r>
              <a:rPr lang="en-US" baseline="-25000" dirty="0"/>
              <a:t>12</a:t>
            </a:r>
            <a:endParaRPr lang="en-US" b="1" dirty="0"/>
          </a:p>
          <a:p>
            <a:r>
              <a:rPr lang="en-US" dirty="0"/>
              <a:t>Anisotropic materials behave differently in different directions</a:t>
            </a:r>
          </a:p>
          <a:p>
            <a:pPr lvl="1"/>
            <a:r>
              <a:rPr lang="en-US" dirty="0"/>
              <a:t>The elasticity tensor can have 21 unique components defining anisotropy</a:t>
            </a:r>
          </a:p>
          <a:p>
            <a:pPr lvl="1"/>
            <a:r>
              <a:rPr lang="en-US" dirty="0"/>
              <a:t>Cubic structured materials have 3 unique elastic constants (UO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Hexagonal structured materials have 5 unique elastic constants</a:t>
            </a:r>
          </a:p>
          <a:p>
            <a:r>
              <a:rPr lang="en-US" dirty="0"/>
              <a:t>Polycrystalline anisotropic materials can behave as isotropic, because the various grains average out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A7A32-8F4A-E340-B09F-6CAA6F5B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DCE53-B999-4944-A3DD-9DB49FB1A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22"/>
          <a:stretch/>
        </p:blipFill>
        <p:spPr>
          <a:xfrm>
            <a:off x="7893934" y="3456692"/>
            <a:ext cx="3422248" cy="1735559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25EADF4D-CDC5-EA40-9B0B-AA5D8303B773}"/>
              </a:ext>
            </a:extLst>
          </p:cNvPr>
          <p:cNvSpPr/>
          <p:nvPr/>
        </p:nvSpPr>
        <p:spPr>
          <a:xfrm>
            <a:off x="8055979" y="3634450"/>
            <a:ext cx="2905246" cy="1643605"/>
          </a:xfrm>
          <a:prstGeom prst="rtTriangle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8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B745-1264-654C-9BEA-A88EE77D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Isotropic elastic constants for some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65345-5740-B540-8B51-0CFF6C75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29C4E7-57BF-0941-9576-8736D7B9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25961"/>
              </p:ext>
            </p:extLst>
          </p:nvPr>
        </p:nvGraphicFramePr>
        <p:xfrm>
          <a:off x="2862969" y="2342989"/>
          <a:ext cx="6096000" cy="296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Material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 (Gpa)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Symbol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Aluminum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70.3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Gold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78.0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0.44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Iron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211.4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0.293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Nickel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199.5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0.312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Tungsten 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411.0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0.28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Zircaloy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0.41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UO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200.0</a:t>
                      </a:r>
                    </a:p>
                  </a:txBody>
                  <a:tcPr marL="123084" marR="123084" marT="44937" marB="4493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10175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0.345</a:t>
                      </a:r>
                    </a:p>
                  </a:txBody>
                  <a:tcPr marL="123084" marR="123084" marT="44937" marB="4493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68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53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626B-3EAD-8C49-920D-71AC54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constants are not “constant”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41D56-042A-1845-8562-243F3BAAE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53246" cy="3965670"/>
          </a:xfrm>
        </p:spPr>
        <p:txBody>
          <a:bodyPr/>
          <a:lstStyle/>
          <a:p>
            <a:r>
              <a:rPr lang="en-US" dirty="0"/>
              <a:t>Properties change with temperature</a:t>
            </a:r>
          </a:p>
          <a:p>
            <a:r>
              <a:rPr lang="en-US" dirty="0"/>
              <a:t>Softening can be referred to as the decrease in elastic constants with temperature</a:t>
            </a:r>
          </a:p>
          <a:p>
            <a:r>
              <a:rPr lang="en-US" dirty="0"/>
              <a:t>Young’s modulus is typically a function of temperature, decreasing with increasing temperature</a:t>
            </a:r>
          </a:p>
          <a:p>
            <a:r>
              <a:rPr lang="en-US" dirty="0"/>
              <a:t>Shear Modulus and Poisson’s ratio can also change with 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E1327-4A89-374C-A881-012EF7B94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3C330-4F9C-8F4F-B7CF-D3103ACF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84" y="2280213"/>
            <a:ext cx="5013319" cy="36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210DA-3177-2D4A-8164-66B5F54A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91DE-80DA-2842-A122-A815ABF8F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mechanics predicts the deformation of a body from its applied load</a:t>
            </a:r>
          </a:p>
          <a:p>
            <a:r>
              <a:rPr lang="en-US" dirty="0"/>
              <a:t>The strain defines the deformation</a:t>
            </a:r>
          </a:p>
          <a:p>
            <a:r>
              <a:rPr lang="en-US" dirty="0"/>
              <a:t>The stress defines the material’s response to the strain</a:t>
            </a:r>
          </a:p>
          <a:p>
            <a:r>
              <a:rPr lang="en-US" dirty="0"/>
              <a:t>Materials can have recoverable and permanent deformation</a:t>
            </a:r>
          </a:p>
          <a:p>
            <a:pPr lvl="1"/>
            <a:r>
              <a:rPr lang="en-US" dirty="0"/>
              <a:t>Elastic deformation is recoverable and occurs due to the stretching of the atomic lattice</a:t>
            </a:r>
          </a:p>
          <a:p>
            <a:pPr lvl="1"/>
            <a:r>
              <a:rPr lang="en-US" dirty="0"/>
              <a:t>Plastic deformation is permanent and results form the breaking of bonds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2F160-DFEE-C14B-8373-30741871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4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71C1-A0EA-7A4C-AEE6-90609E78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465AE-1EA8-D646-BA00-15B2C5156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9617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load is applied to a body, it changes shape and perhaps size</a:t>
            </a:r>
          </a:p>
          <a:p>
            <a:r>
              <a:rPr lang="en-US" dirty="0"/>
              <a:t>Motions throughout a body are called </a:t>
            </a:r>
            <a:r>
              <a:rPr lang="en-US" b="1" dirty="0"/>
              <a:t>displacements </a:t>
            </a:r>
          </a:p>
          <a:p>
            <a:pPr lvl="1"/>
            <a:r>
              <a:rPr lang="en-US" b="1" dirty="0"/>
              <a:t>u</a:t>
            </a:r>
            <a:r>
              <a:rPr lang="en-US" dirty="0"/>
              <a:t>(</a:t>
            </a:r>
            <a:r>
              <a:rPr lang="en-US" b="1" dirty="0"/>
              <a:t>r</a:t>
            </a:r>
            <a:r>
              <a:rPr lang="en-US" dirty="0"/>
              <a:t>, t)</a:t>
            </a:r>
          </a:p>
          <a:p>
            <a:r>
              <a:rPr lang="en-US" dirty="0"/>
              <a:t>Rigid body displacements do not change the shape and/or size</a:t>
            </a:r>
          </a:p>
          <a:p>
            <a:r>
              <a:rPr lang="en-US" dirty="0"/>
              <a:t>Changes in shape and/or size are call </a:t>
            </a:r>
            <a:r>
              <a:rPr lang="en-US" b="1" dirty="0"/>
              <a:t>deformations</a:t>
            </a:r>
          </a:p>
          <a:p>
            <a:r>
              <a:rPr lang="en-US" dirty="0"/>
              <a:t>The objective of </a:t>
            </a:r>
            <a:r>
              <a:rPr lang="en-US" b="1" dirty="0"/>
              <a:t>Solid Mechanics</a:t>
            </a:r>
            <a:r>
              <a:rPr lang="en-US" dirty="0"/>
              <a:t> is to relate loads to deformation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55892-D605-0443-96E7-A43AE4D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golf_ball_high_speed.gif">
            <a:extLst>
              <a:ext uri="{FF2B5EF4-FFF2-40B4-BE49-F238E27FC236}">
                <a16:creationId xmlns:a16="http://schemas.microsoft.com/office/drawing/2014/main" id="{DE372069-BC13-4741-ABA6-F921BEE7C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04236"/>
            <a:ext cx="2698933" cy="262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AA05-860D-AE4C-8988-77A12774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springs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08D4-0082-2348-9C8C-A1BF86104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43725" cy="3965670"/>
          </a:xfrm>
        </p:spPr>
        <p:txBody>
          <a:bodyPr/>
          <a:lstStyle/>
          <a:p>
            <a:r>
              <a:rPr lang="en-US" dirty="0"/>
              <a:t>It can be instructive to view solids as a spring</a:t>
            </a:r>
          </a:p>
          <a:p>
            <a:r>
              <a:rPr lang="en-US" dirty="0"/>
              <a:t>When we apply some force F, we get some displacement x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F = k x</a:t>
            </a:r>
          </a:p>
          <a:p>
            <a:r>
              <a:rPr lang="en-US" dirty="0">
                <a:cs typeface="Times New Roman"/>
              </a:rPr>
              <a:t>When the spring is displaced by x, there is force that responds in the opposite direction equal to </a:t>
            </a:r>
            <a:r>
              <a:rPr lang="en-US" i="1" dirty="0" err="1">
                <a:latin typeface="Times New Roman"/>
                <a:cs typeface="Times New Roman"/>
              </a:rPr>
              <a:t>kx</a:t>
            </a:r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>
                <a:cs typeface="Times New Roman"/>
              </a:rPr>
              <a:t>Due to the displacement, there is a stored energy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= ½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5987B-859F-0D44-90BD-652D458A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496A9-502E-AD47-B0E0-64840600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6" y="2389935"/>
            <a:ext cx="4077572" cy="26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6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265A-5AF6-3A47-99A2-205BD2DA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deformation due to a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BEF6-4C26-9641-9DE7-34E9FADE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48325" cy="3965670"/>
          </a:xfrm>
        </p:spPr>
        <p:txBody>
          <a:bodyPr/>
          <a:lstStyle/>
          <a:p>
            <a:r>
              <a:rPr lang="en-US" dirty="0"/>
              <a:t>Solid mechanics is similar to the behavior of an ideal spring but throughout a body </a:t>
            </a:r>
          </a:p>
          <a:p>
            <a:r>
              <a:rPr lang="en-US" dirty="0"/>
              <a:t>An applied load results results in deformation.</a:t>
            </a:r>
          </a:p>
          <a:p>
            <a:r>
              <a:rPr lang="en-US" dirty="0"/>
              <a:t>The internal </a:t>
            </a:r>
            <a:r>
              <a:rPr lang="en-US" b="1" dirty="0"/>
              <a:t>strain</a:t>
            </a:r>
            <a:r>
              <a:rPr lang="en-US" dirty="0"/>
              <a:t> is like the displacements x</a:t>
            </a:r>
          </a:p>
          <a:p>
            <a:r>
              <a:rPr lang="en-US" dirty="0"/>
              <a:t>The internal </a:t>
            </a:r>
            <a:r>
              <a:rPr lang="en-US" b="1" dirty="0"/>
              <a:t>stress</a:t>
            </a:r>
            <a:r>
              <a:rPr lang="en-US" dirty="0"/>
              <a:t> is like the internal force 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EFE9-EF10-D740-8C80-BC56CF8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applied_load_stress.gif">
            <a:extLst>
              <a:ext uri="{FF2B5EF4-FFF2-40B4-BE49-F238E27FC236}">
                <a16:creationId xmlns:a16="http://schemas.microsoft.com/office/drawing/2014/main" id="{A3986CE8-8ED2-274E-8F9A-E9D0D96F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9" y="2661002"/>
            <a:ext cx="4990497" cy="29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3B7C-F24E-924E-8F3E-4ADB8DF3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AA9BD-F858-2343-9812-3524B0D25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29425" cy="3965670"/>
          </a:xfrm>
        </p:spPr>
        <p:txBody>
          <a:bodyPr/>
          <a:lstStyle/>
          <a:p>
            <a:r>
              <a:rPr lang="en-US" dirty="0"/>
              <a:t>Elasticity is the ability of a body to resist a distorting influence and to return to its original size and shape when that influence or force is removed</a:t>
            </a:r>
          </a:p>
          <a:p>
            <a:r>
              <a:rPr lang="en-US" dirty="0"/>
              <a:t>In elastic deformation, we are stretching the atomic bonds</a:t>
            </a:r>
          </a:p>
          <a:p>
            <a:r>
              <a:rPr lang="en-US" dirty="0"/>
              <a:t>The more we stretch the bonds, the more force it takes to stretch</a:t>
            </a:r>
          </a:p>
          <a:p>
            <a:r>
              <a:rPr lang="en-US" dirty="0"/>
              <a:t>When we release the load, the atoms spring back into their lattice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70C2-9204-F54E-973B-120166FE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36832-FD52-AF41-8884-D57E37B67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4"/>
          <a:stretch/>
        </p:blipFill>
        <p:spPr>
          <a:xfrm>
            <a:off x="8098243" y="2160494"/>
            <a:ext cx="2568977" cy="38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1A18-D741-1A4E-A140-8F1706ED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7B8B0-946D-BE45-BBF7-9E9A97215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914900" cy="3965670"/>
          </a:xfrm>
        </p:spPr>
        <p:txBody>
          <a:bodyPr/>
          <a:lstStyle/>
          <a:p>
            <a:r>
              <a:rPr lang="en-US" dirty="0"/>
              <a:t>Plasticity is the ability of a solid material to undergo permanent deformation, a non-reversible change of shape in response to applied forces</a:t>
            </a:r>
          </a:p>
          <a:p>
            <a:r>
              <a:rPr lang="en-US" dirty="0"/>
              <a:t>Plastic deformation is observed in most materials</a:t>
            </a:r>
          </a:p>
          <a:p>
            <a:r>
              <a:rPr lang="en-US" dirty="0"/>
              <a:t>The transition from elastic behavior to plastic behavior is known as yielding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AA4B9-0A1E-824E-B3CD-9DA6511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15CF9-0E27-CB40-A683-D625B73A3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6" y="2160495"/>
            <a:ext cx="5837918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B22D-AEFB-1446-9F34-7629631F7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B66-69CA-E94B-840F-18D4D75E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Stress is a physical quantity that expresses the internal forces that neighboring particles of a continuous material exert on each other</a:t>
            </a:r>
          </a:p>
          <a:p>
            <a:r>
              <a:rPr lang="en-US" dirty="0"/>
              <a:t>Stress is a force per unit area with SI units of Pa = N/m</a:t>
            </a:r>
            <a:r>
              <a:rPr lang="en-US" baseline="30000" dirty="0"/>
              <a:t>2</a:t>
            </a:r>
          </a:p>
          <a:p>
            <a:r>
              <a:rPr lang="en-US" dirty="0"/>
              <a:t>The stress is a 2</a:t>
            </a:r>
            <a:r>
              <a:rPr lang="en-US" baseline="30000" dirty="0"/>
              <a:t>nd</a:t>
            </a:r>
            <a:r>
              <a:rPr lang="en-US" dirty="0"/>
              <a:t> order tensor (a 3 by 3 matrix)</a:t>
            </a:r>
          </a:p>
          <a:p>
            <a:r>
              <a:rPr lang="en-US" b="1" i="1" dirty="0" err="1">
                <a:latin typeface="Times New Roman"/>
                <a:cs typeface="Times New Roman"/>
              </a:rPr>
              <a:t>σ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 = </a:t>
            </a:r>
            <a:r>
              <a:rPr lang="en-US" b="1" i="1" dirty="0" err="1">
                <a:latin typeface="Times New Roman"/>
                <a:cs typeface="Times New Roman"/>
              </a:rPr>
              <a:t>F</a:t>
            </a:r>
            <a:r>
              <a:rPr lang="en-US" b="1" baseline="-25000" dirty="0" err="1">
                <a:latin typeface="Times New Roman"/>
                <a:cs typeface="Times New Roman"/>
              </a:rPr>
              <a:t>ij</a:t>
            </a:r>
            <a:r>
              <a:rPr lang="en-US" b="1" dirty="0">
                <a:latin typeface="Times New Roman"/>
                <a:cs typeface="Times New Roman"/>
              </a:rPr>
              <a:t>/</a:t>
            </a:r>
            <a:r>
              <a:rPr lang="en-US" b="1" i="1" dirty="0">
                <a:latin typeface="Times New Roman"/>
                <a:cs typeface="Times New Roman"/>
              </a:rPr>
              <a:t>A</a:t>
            </a:r>
            <a:r>
              <a:rPr lang="en-US" b="1" baseline="-25000" dirty="0">
                <a:latin typeface="Times New Roman"/>
                <a:cs typeface="Times New Roman"/>
              </a:rPr>
              <a:t>i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is the face the force is applied and j is the direction it is applied</a:t>
            </a:r>
          </a:p>
          <a:p>
            <a:r>
              <a:rPr lang="en-US" dirty="0" err="1"/>
              <a:t>Sigmas</a:t>
            </a:r>
            <a:r>
              <a:rPr lang="en-US" dirty="0"/>
              <a:t> are normal stress components, </a:t>
            </a:r>
            <a:r>
              <a:rPr lang="en-US" dirty="0" err="1"/>
              <a:t>taus</a:t>
            </a:r>
            <a:r>
              <a:rPr lang="en-US" dirty="0"/>
              <a:t> are shear stress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E70AD-7CFC-804A-858C-1B31961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ECAD8-DC1B-BE43-AEF1-7C66A589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0" y="5098426"/>
            <a:ext cx="5194300" cy="75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8DF2D-8A0F-8843-B87C-1F36C74E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1" y="1837360"/>
            <a:ext cx="3279524" cy="275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84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070F-87AD-0A43-ACC7-C93F1953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as a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6523-1F38-604B-A352-6A630B3D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128000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stress in a material is the RESPONSE to an applied load (force) or an applied displacement</a:t>
            </a:r>
          </a:p>
          <a:p>
            <a:r>
              <a:rPr lang="en-US" dirty="0"/>
              <a:t>Uniaxial tension or compression</a:t>
            </a:r>
          </a:p>
          <a:p>
            <a:pPr lvl="1"/>
            <a:r>
              <a:rPr lang="en-US" dirty="0"/>
              <a:t>Only one non-zero stress: </a:t>
            </a:r>
            <a:r>
              <a:rPr lang="en-US" sz="2000" i="1" dirty="0" err="1">
                <a:latin typeface="Times New Roman"/>
                <a:cs typeface="Times New Roman"/>
              </a:rPr>
              <a:t>σ</a:t>
            </a:r>
            <a:r>
              <a:rPr lang="en-US" sz="2000" baseline="-25000" dirty="0" err="1">
                <a:latin typeface="Times New Roman"/>
                <a:cs typeface="Times New Roman"/>
              </a:rPr>
              <a:t>ii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11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22</a:t>
            </a:r>
            <a:r>
              <a:rPr lang="en-US" sz="2000" dirty="0">
                <a:latin typeface="Times New Roman"/>
                <a:cs typeface="Times New Roman"/>
              </a:rPr>
              <a:t>, </a:t>
            </a:r>
            <a:r>
              <a:rPr lang="en-US" sz="2000" i="1" dirty="0">
                <a:latin typeface="Times New Roman"/>
                <a:cs typeface="Times New Roman"/>
              </a:rPr>
              <a:t>σ</a:t>
            </a:r>
            <a:r>
              <a:rPr lang="en-US" sz="2000" baseline="-25000" dirty="0">
                <a:latin typeface="Times New Roman"/>
                <a:cs typeface="Times New Roman"/>
              </a:rPr>
              <a:t>33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dirty="0"/>
          </a:p>
          <a:p>
            <a:pPr lvl="1"/>
            <a:r>
              <a:rPr lang="en-US" dirty="0"/>
              <a:t>Tension means positive stress, compression negative</a:t>
            </a:r>
          </a:p>
          <a:p>
            <a:pPr lvl="1"/>
            <a:r>
              <a:rPr lang="en-US" dirty="0"/>
              <a:t>Examples: Cables, tension tests</a:t>
            </a:r>
          </a:p>
          <a:p>
            <a:r>
              <a:rPr lang="en-US" dirty="0"/>
              <a:t>Pure shear</a:t>
            </a:r>
          </a:p>
          <a:p>
            <a:pPr lvl="1"/>
            <a:r>
              <a:rPr lang="en-US" dirty="0"/>
              <a:t>Only one non-zero stress: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12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13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23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dirty="0">
                <a:cs typeface="Times New Roman"/>
              </a:rPr>
              <a:t>Examples: drive shaft</a:t>
            </a:r>
          </a:p>
          <a:p>
            <a:r>
              <a:rPr lang="en-US" dirty="0"/>
              <a:t>Biaxial tension</a:t>
            </a:r>
          </a:p>
          <a:p>
            <a:pPr lvl="1"/>
            <a:r>
              <a:rPr lang="en-US" dirty="0"/>
              <a:t>Two non-zero stress (e.g.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</a:t>
            </a:r>
            <a:r>
              <a:rPr lang="en-US" dirty="0">
                <a:latin typeface="Times New Roman"/>
                <a:cs typeface="Times New Roman"/>
              </a:rPr>
              <a:t> = 1,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2)</a:t>
            </a:r>
          </a:p>
          <a:p>
            <a:pPr lvl="1"/>
            <a:r>
              <a:rPr lang="en-US" dirty="0">
                <a:cs typeface="Times New Roman"/>
              </a:rPr>
              <a:t>Examples: Pressure cylinder or vessel</a:t>
            </a:r>
          </a:p>
          <a:p>
            <a:r>
              <a:rPr lang="en-US" dirty="0">
                <a:cs typeface="Times New Roman"/>
              </a:rPr>
              <a:t>Hydrostatic compression (pressure)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11 </a:t>
            </a:r>
            <a:r>
              <a:rPr lang="en-US" dirty="0">
                <a:latin typeface="Times New Roman"/>
                <a:cs typeface="Times New Roman"/>
              </a:rPr>
              <a:t>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22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33 </a:t>
            </a:r>
            <a:r>
              <a:rPr lang="en-US" dirty="0">
                <a:latin typeface="Times New Roman"/>
                <a:cs typeface="Times New Roman"/>
              </a:rPr>
              <a:t>= -p</a:t>
            </a:r>
          </a:p>
          <a:p>
            <a:pPr lvl="1"/>
            <a:r>
              <a:rPr lang="en-US" dirty="0"/>
              <a:t>Anything underwater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A57D-3ED2-EB46-9269-0DAF8ABD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0434A1-A684-0A4F-A260-A433BB35150E}"/>
              </a:ext>
            </a:extLst>
          </p:cNvPr>
          <p:cNvGrpSpPr/>
          <p:nvPr/>
        </p:nvGrpSpPr>
        <p:grpSpPr>
          <a:xfrm>
            <a:off x="10260184" y="2160495"/>
            <a:ext cx="834571" cy="1505857"/>
            <a:chOff x="6685643" y="1778000"/>
            <a:chExt cx="834571" cy="150585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13A4074-CA61-1346-99EE-93956B8CD9A0}"/>
                </a:ext>
              </a:extLst>
            </p:cNvPr>
            <p:cNvSpPr/>
            <p:nvPr/>
          </p:nvSpPr>
          <p:spPr>
            <a:xfrm>
              <a:off x="6685643" y="2113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B3620FE-F4A6-394B-A0E3-AB5ABE06A2DF}"/>
                </a:ext>
              </a:extLst>
            </p:cNvPr>
            <p:cNvCxnSpPr/>
            <p:nvPr/>
          </p:nvCxnSpPr>
          <p:spPr>
            <a:xfrm flipV="1">
              <a:off x="7102929" y="1778000"/>
              <a:ext cx="0" cy="4172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2322305-6D48-B14A-8FFE-95DA1D792CBB}"/>
                </a:ext>
              </a:extLst>
            </p:cNvPr>
            <p:cNvCxnSpPr/>
            <p:nvPr/>
          </p:nvCxnSpPr>
          <p:spPr>
            <a:xfrm>
              <a:off x="7071175" y="2948214"/>
              <a:ext cx="0" cy="3356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4A4B6-DC85-3F42-8F89-6C27F7C19BC7}"/>
              </a:ext>
            </a:extLst>
          </p:cNvPr>
          <p:cNvGrpSpPr/>
          <p:nvPr/>
        </p:nvGrpSpPr>
        <p:grpSpPr>
          <a:xfrm>
            <a:off x="8622667" y="3599019"/>
            <a:ext cx="834571" cy="923473"/>
            <a:chOff x="5851072" y="3401785"/>
            <a:chExt cx="834571" cy="923473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071FE94-56C5-6442-8AF0-40D273897955}"/>
                </a:ext>
              </a:extLst>
            </p:cNvPr>
            <p:cNvSpPr/>
            <p:nvPr/>
          </p:nvSpPr>
          <p:spPr>
            <a:xfrm>
              <a:off x="5851072" y="3401785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9A6B89-6133-AD42-8983-C33C75E8F2EE}"/>
                </a:ext>
              </a:extLst>
            </p:cNvPr>
            <p:cNvCxnSpPr/>
            <p:nvPr/>
          </p:nvCxnSpPr>
          <p:spPr>
            <a:xfrm>
              <a:off x="5950857" y="3539329"/>
              <a:ext cx="56242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6DD9892-9E8A-0F4F-A177-A6BF775DDAFD}"/>
                </a:ext>
              </a:extLst>
            </p:cNvPr>
            <p:cNvCxnSpPr/>
            <p:nvPr/>
          </p:nvCxnSpPr>
          <p:spPr>
            <a:xfrm flipH="1" flipV="1">
              <a:off x="5851072" y="4325257"/>
              <a:ext cx="53340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2F206-5ACC-8644-A703-C628F9248C69}"/>
              </a:ext>
            </a:extLst>
          </p:cNvPr>
          <p:cNvGrpSpPr/>
          <p:nvPr/>
        </p:nvGrpSpPr>
        <p:grpSpPr>
          <a:xfrm>
            <a:off x="8787880" y="4969358"/>
            <a:ext cx="1416958" cy="1460500"/>
            <a:chOff x="5479143" y="4972958"/>
            <a:chExt cx="1416958" cy="14605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65AE617-88E7-D645-B26B-DD9ADE15D48D}"/>
                </a:ext>
              </a:extLst>
            </p:cNvPr>
            <p:cNvCxnSpPr/>
            <p:nvPr/>
          </p:nvCxnSpPr>
          <p:spPr>
            <a:xfrm flipH="1">
              <a:off x="6384473" y="5100411"/>
              <a:ext cx="308428" cy="376464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B694F7BE-E947-B741-BCD3-B867A4554AB3}"/>
                </a:ext>
              </a:extLst>
            </p:cNvPr>
            <p:cNvSpPr/>
            <p:nvPr/>
          </p:nvSpPr>
          <p:spPr>
            <a:xfrm>
              <a:off x="5851072" y="5288643"/>
              <a:ext cx="834571" cy="83457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943968B-B8F4-FC4E-9C8A-635B2EE6214C}"/>
                </a:ext>
              </a:extLst>
            </p:cNvPr>
            <p:cNvCxnSpPr/>
            <p:nvPr/>
          </p:nvCxnSpPr>
          <p:spPr>
            <a:xfrm flipV="1">
              <a:off x="6268358" y="4972958"/>
              <a:ext cx="0" cy="397329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5F9BB9-6459-D94A-B219-65BB211BB338}"/>
                </a:ext>
              </a:extLst>
            </p:cNvPr>
            <p:cNvCxnSpPr/>
            <p:nvPr/>
          </p:nvCxnSpPr>
          <p:spPr>
            <a:xfrm>
              <a:off x="6236604" y="6123214"/>
              <a:ext cx="0" cy="31024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954686-A856-764E-B586-D8F2F6796E32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5479143" y="5810250"/>
              <a:ext cx="371929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E352FEB-560E-A345-8061-75E4C65F331D}"/>
                </a:ext>
              </a:extLst>
            </p:cNvPr>
            <p:cNvCxnSpPr/>
            <p:nvPr/>
          </p:nvCxnSpPr>
          <p:spPr>
            <a:xfrm>
              <a:off x="6488790" y="5810250"/>
              <a:ext cx="407311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D3E6EB1-30F4-B143-A97F-9FA86ACC2D2A}"/>
                </a:ext>
              </a:extLst>
            </p:cNvPr>
            <p:cNvCxnSpPr/>
            <p:nvPr/>
          </p:nvCxnSpPr>
          <p:spPr>
            <a:xfrm flipH="1">
              <a:off x="5851072" y="5810250"/>
              <a:ext cx="308428" cy="37646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65A215-B4C7-4443-9024-C559FD767045}"/>
              </a:ext>
            </a:extLst>
          </p:cNvPr>
          <p:cNvGrpSpPr/>
          <p:nvPr/>
        </p:nvGrpSpPr>
        <p:grpSpPr>
          <a:xfrm>
            <a:off x="6467264" y="3925554"/>
            <a:ext cx="1246414" cy="1460500"/>
            <a:chOff x="7199086" y="3828143"/>
            <a:chExt cx="1246414" cy="1460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08EE05A-92F5-FF41-99C1-28EBA96BBE7D}"/>
                </a:ext>
              </a:extLst>
            </p:cNvPr>
            <p:cNvGrpSpPr/>
            <p:nvPr/>
          </p:nvGrpSpPr>
          <p:grpSpPr>
            <a:xfrm>
              <a:off x="7400471" y="3828143"/>
              <a:ext cx="1045029" cy="1460500"/>
              <a:chOff x="7400471" y="3828143"/>
              <a:chExt cx="1045029" cy="1460500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19E154A4-19B4-CC42-99C4-6327D8499B3D}"/>
                  </a:ext>
                </a:extLst>
              </p:cNvPr>
              <p:cNvSpPr/>
              <p:nvPr/>
            </p:nvSpPr>
            <p:spPr>
              <a:xfrm>
                <a:off x="7400471" y="4143828"/>
                <a:ext cx="834571" cy="834571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8EDCE99-B479-BC44-AF2E-B5A65ADE6393}"/>
                  </a:ext>
                </a:extLst>
              </p:cNvPr>
              <p:cNvCxnSpPr/>
              <p:nvPr/>
            </p:nvCxnSpPr>
            <p:spPr>
              <a:xfrm flipV="1">
                <a:off x="7817757" y="3828143"/>
                <a:ext cx="0" cy="3973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537FC1C-9EDB-4840-8511-23BA26CCB167}"/>
                  </a:ext>
                </a:extLst>
              </p:cNvPr>
              <p:cNvCxnSpPr/>
              <p:nvPr/>
            </p:nvCxnSpPr>
            <p:spPr>
              <a:xfrm>
                <a:off x="7786003" y="4978399"/>
                <a:ext cx="0" cy="31024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72411D0-1D57-E848-99B2-A2980FD276AB}"/>
                  </a:ext>
                </a:extLst>
              </p:cNvPr>
              <p:cNvCxnSpPr/>
              <p:nvPr/>
            </p:nvCxnSpPr>
            <p:spPr>
              <a:xfrm>
                <a:off x="8038189" y="4665435"/>
                <a:ext cx="40731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F45C16B-0824-294C-9009-40937006B3DF}"/>
                </a:ext>
              </a:extLst>
            </p:cNvPr>
            <p:cNvCxnSpPr/>
            <p:nvPr/>
          </p:nvCxnSpPr>
          <p:spPr>
            <a:xfrm flipH="1">
              <a:off x="7199086" y="4665435"/>
              <a:ext cx="2013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35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1189</Words>
  <Application>Microsoft Macintosh PowerPoint</Application>
  <PresentationFormat>Widescreen</PresentationFormat>
  <Paragraphs>200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Cambria Math</vt:lpstr>
      <vt:lpstr>Roboto Bold</vt:lpstr>
      <vt:lpstr>Symbol</vt:lpstr>
      <vt:lpstr>Times New Roman</vt:lpstr>
      <vt:lpstr>Office Theme</vt:lpstr>
      <vt:lpstr>NCStateU-horizontal-left-logo</vt:lpstr>
      <vt:lpstr>Equation</vt:lpstr>
      <vt:lpstr>Exam 1 is in the books</vt:lpstr>
      <vt:lpstr>Fuel Mechanics</vt:lpstr>
      <vt:lpstr>Solid mechanics</vt:lpstr>
      <vt:lpstr>Ideal springs</vt:lpstr>
      <vt:lpstr>Observed deformation due to a force</vt:lpstr>
      <vt:lpstr>Elasticity</vt:lpstr>
      <vt:lpstr>Plasticity</vt:lpstr>
      <vt:lpstr>Stress</vt:lpstr>
      <vt:lpstr>Stress as a response</vt:lpstr>
      <vt:lpstr>Strain</vt:lpstr>
      <vt:lpstr>Strain produces stress</vt:lpstr>
      <vt:lpstr>In actual materials, the stress and the strain change throughout the material </vt:lpstr>
      <vt:lpstr>Tensile testing</vt:lpstr>
      <vt:lpstr>Stress/strain from a tensile test</vt:lpstr>
      <vt:lpstr>Stress vs strain curves</vt:lpstr>
      <vt:lpstr>Using stress/strain curves</vt:lpstr>
      <vt:lpstr>Using stress/strain curves</vt:lpstr>
      <vt:lpstr>Isotropic and Anisotropic</vt:lpstr>
      <vt:lpstr>Isotropic elastic constants for some materials</vt:lpstr>
      <vt:lpstr>Elastic constants are not “constant”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Beeler</cp:lastModifiedBy>
  <cp:revision>12</cp:revision>
  <dcterms:created xsi:type="dcterms:W3CDTF">2020-02-03T20:17:36Z</dcterms:created>
  <dcterms:modified xsi:type="dcterms:W3CDTF">2020-02-03T22:08:14Z</dcterms:modified>
</cp:coreProperties>
</file>